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4" r:id="rId5"/>
    <p:sldId id="269" r:id="rId6"/>
    <p:sldId id="259" r:id="rId7"/>
    <p:sldId id="265" r:id="rId8"/>
    <p:sldId id="268" r:id="rId9"/>
    <p:sldId id="267" r:id="rId10"/>
    <p:sldId id="266" r:id="rId11"/>
    <p:sldId id="279" r:id="rId12"/>
    <p:sldId id="260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261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62" r:id="rId31"/>
    <p:sldId id="280" r:id="rId32"/>
    <p:sldId id="281" r:id="rId33"/>
    <p:sldId id="282" r:id="rId34"/>
    <p:sldId id="283" r:id="rId35"/>
    <p:sldId id="284" r:id="rId36"/>
    <p:sldId id="285" r:id="rId37"/>
    <p:sldId id="287" r:id="rId38"/>
    <p:sldId id="263" r:id="rId39"/>
    <p:sldId id="29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A36C7-3D2C-4AEE-8073-AC1C4010813C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5970B-E986-43CD-8C7F-13E829D15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616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내용 전에 추정치와 확정치 분석을 하고 뭘 선택했는지 모여주면 좋을 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C3CFA-81C6-4E13-92F7-14BAE987D0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6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내용 전에 추정치와 확정치 분석을 하고 뭘 선택했는지 모여주면 좋을 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C3CFA-81C6-4E13-92F7-14BAE987D06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2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내용 전에 추정치와 확정치 분석을 하고 뭘 선택했는지 모여주면 좋을 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C3CFA-81C6-4E13-92F7-14BAE987D06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19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C3CFA-81C6-4E13-92F7-14BAE987D06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94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경기 침체</a:t>
            </a: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C3CFA-81C6-4E13-92F7-14BAE987D06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7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6BA38-67AC-462D-ACB4-838C8D1A5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ABDFA0-C537-46DD-8058-E36223CA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26C69-1EF2-4C38-85A9-C81E6641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67A0E-EDC8-489B-AAC2-A862A9D7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CD6A5-5572-4D52-B7EF-CC62D6A3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72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3D922-25DE-4D42-9013-62D1A8B8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F4FC0-AB70-4D0F-AD0D-E5BDF38C7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B277DC-E93F-446E-A854-96F0C1BB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49DAB-AB03-4D35-A63B-FE35B436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B9604-BF9B-490A-BCF3-7167AFAAC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0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2620B-5923-4597-B493-E79E763BC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AB335-5510-48CE-A56B-925257DF4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00A0F-CB7E-4DCB-9530-7FEDF776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AD1A3-0420-49C7-B371-90677854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7BA44-36A1-4A25-92F8-0B17EFD6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62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7473C-4158-4A43-BB6B-56A08FAC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1C07C-9C63-4543-BDA8-E1733250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B276EA-80EE-4B4B-8C45-D052D8F1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92184-03DD-4296-B7F9-2FEB3611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CC7C08-BADB-4534-95BA-08D2AAB1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0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75476-D4E6-422C-AD5C-F6892E65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59524-BCA2-45B7-B9A0-F85529283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B948B-3FD4-4A17-B777-E9413631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12065-5DFF-419A-A796-D6AD489F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59F19-3661-4C8A-B24D-8B7DF606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7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C8D8D-CB4D-4065-80E6-A47C9418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4FF86-75D3-4642-86DE-CFA654F2C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D15588-DE2C-4B04-9D0C-DCB1DCFAC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0FBAB-0640-4303-8ADA-6C29260D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BA2587-CEFE-4BE8-8C6D-5E79BE32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0992EF-6DE2-4C6D-8B21-9F9B79A3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6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F4BD3-7F5A-4A14-89C1-FAA86588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22A18-9002-45C4-9D96-F8FB9FB82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227472-A72D-473B-9A82-609727F69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9290CF-8425-46C4-9C73-1FB5A80A4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7A0CEE-95D1-4289-9584-092EE492D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E4091C-4C5A-4CFA-97F9-C4AFE16B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6694B8-4652-4528-A4B1-9D1B8BC6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C3D3C7-850E-4A92-A16F-A70DD9A2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2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78A58-B9BA-4376-B158-7611D86A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3B84E2-631F-4EFB-BDDD-23A5ECB5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CF5033-A0FE-4491-9CD6-5EC9382D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192631-2F25-4139-9CB9-154C3CC8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91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50A2C2-F771-43AD-9363-BA2D83CF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D417A6-5238-4059-9961-C7242905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BAC25-0C81-4203-9A45-BF598583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23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15DB3-68DD-4A3E-BF2D-54FF7139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D666E-53FD-452E-A0E0-5CE0281E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053336-56B4-4944-92FF-82A50B6C7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336F0-A746-4D2F-9635-FDAEFD64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239F5E-B58F-499B-A430-1E9A02D5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6D36D-0998-49C3-B7B1-2A16D52F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3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1E6CA-7B1E-40F0-8F23-BDC4CDE9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2CD82A-E537-46D1-BC45-DB8957219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1FD5C5-6B22-49F2-9AA6-79BF76A91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91711D-B1D7-4C6C-A326-EE596DBD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AC7EA2-BC43-4081-89F9-D8A237A0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C50D78-397D-47E6-A1EE-2517ADB5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C52BEB-656B-4DBE-B087-91298799B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1CCD7-4368-4528-8739-B0B889DA8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90CE8-70C0-4546-B805-DE0DE7910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8FF99-F831-4DF9-A447-B294B6D92AB5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83729-D685-48AE-B0FC-46677D419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2AD78-4C57-4F83-97C4-536443323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A5B8D-DE05-4CA3-B736-285A64F78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6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04N_000&amp;vw_cd=MT_ZTITLE&amp;list_id=127_127004_A01_001&amp;seqNo=&amp;lang_mode=ko&amp;language=kor&amp;obj_var_id=&amp;itm_id=&amp;conn_path=MT_ZTITL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04N_000&amp;vw_cd=MT_ZTITLE&amp;list_id=127_127004_A01_001&amp;seqNo=&amp;lang_mode=ko&amp;language=kor&amp;obj_var_id=&amp;itm_id=&amp;conn_path=MT_ZTITL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04N_000&amp;vw_cd=MT_ZTITLE&amp;list_id=127_127004_A01_001&amp;seqNo=&amp;lang_mode=ko&amp;language=kor&amp;obj_var_id=&amp;itm_id=&amp;conn_path=MT_ZTITL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27&amp;tblId=DT_127004N_000&amp;vw_cd=MT_ZTITLE&amp;list_id=127_127004_A01_001&amp;seqNo=&amp;lang_mode=ko&amp;language=kor&amp;obj_var_id=&amp;itm_id=&amp;conn_path=MT_ZTITL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13C0E0-5E61-4416-A428-9536800B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110" y="0"/>
            <a:ext cx="12243110" cy="68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0F581D-4BE6-472D-A01D-29691A88074B}"/>
              </a:ext>
            </a:extLst>
          </p:cNvPr>
          <p:cNvCxnSpPr>
            <a:cxnSpLocks/>
          </p:cNvCxnSpPr>
          <p:nvPr/>
        </p:nvCxnSpPr>
        <p:spPr>
          <a:xfrm>
            <a:off x="409699" y="647205"/>
            <a:ext cx="1088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099C5E-15D8-44AE-9F81-3923DE0AB41B}"/>
              </a:ext>
            </a:extLst>
          </p:cNvPr>
          <p:cNvSpPr txBox="1"/>
          <p:nvPr/>
        </p:nvSpPr>
        <p:spPr>
          <a:xfrm>
            <a:off x="409699" y="160317"/>
            <a:ext cx="625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예림</a:t>
            </a:r>
            <a:r>
              <a:rPr lang="en-US" altLang="ko-KR" dirty="0"/>
              <a:t>: </a:t>
            </a:r>
            <a:r>
              <a:rPr lang="ko-KR" altLang="en-US" dirty="0"/>
              <a:t>데이터 처리 및 관리 솔루션 개발 공급영역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E8BCA-2121-4FEE-B9E1-124ED49A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61" y="862190"/>
            <a:ext cx="6186521" cy="5428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9DD4A-3589-4408-9170-C8CED91BFC08}"/>
              </a:ext>
            </a:extLst>
          </p:cNvPr>
          <p:cNvSpPr txBox="1"/>
          <p:nvPr/>
        </p:nvSpPr>
        <p:spPr>
          <a:xfrm>
            <a:off x="56432" y="6291071"/>
            <a:ext cx="6605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출처：</a:t>
            </a:r>
            <a:r>
              <a:rPr lang="en-US" altLang="ko-KR" sz="900" dirty="0"/>
              <a:t> </a:t>
            </a:r>
            <a:r>
              <a:rPr lang="en-US" altLang="ko-KR" sz="900" dirty="0">
                <a:hlinkClick r:id="rId3"/>
              </a:rPr>
              <a:t>https://kosis.kr/statHtml/statHtml.do?orgId=127&amp;tblId=DT_127004N_000&amp;vw_cd=MT_ZTITLE&amp;list_id=127_127004_A01_001&amp;seqNo=&amp;lang_mode=ko&amp;language=kor&amp;obj_var_id=&amp;itm_id=&amp;conn_path=MT_ZTITLE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2756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2E5B2-A726-443B-872E-7B18B1F9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91" y="252374"/>
            <a:ext cx="11748261" cy="660562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A6AAAA-1BE5-4D33-BDF9-4EFD0B346638}"/>
              </a:ext>
            </a:extLst>
          </p:cNvPr>
          <p:cNvCxnSpPr/>
          <p:nvPr/>
        </p:nvCxnSpPr>
        <p:spPr>
          <a:xfrm>
            <a:off x="953389" y="1272844"/>
            <a:ext cx="881971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4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6CCF9E-8822-442C-B969-F6408FFD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9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BD90BE-8BAE-4DA7-AB8C-2C9CB890A642}"/>
              </a:ext>
            </a:extLst>
          </p:cNvPr>
          <p:cNvCxnSpPr>
            <a:cxnSpLocks/>
          </p:cNvCxnSpPr>
          <p:nvPr/>
        </p:nvCxnSpPr>
        <p:spPr>
          <a:xfrm>
            <a:off x="1074057" y="1355635"/>
            <a:ext cx="100584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423A0DC1-0D32-BB22-C2AE-2F69F3B1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09" y="1962149"/>
            <a:ext cx="10113982" cy="17145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A9CFDCD-9CD6-4A61-D33F-8EBF5DD2370E}"/>
              </a:ext>
            </a:extLst>
          </p:cNvPr>
          <p:cNvSpPr txBox="1"/>
          <p:nvPr/>
        </p:nvSpPr>
        <p:spPr>
          <a:xfrm>
            <a:off x="1201994" y="656302"/>
            <a:ext cx="629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/>
              <a:t>진우</a:t>
            </a:r>
            <a:r>
              <a:rPr lang="en-US" altLang="ko-KR" sz="3200" b="1" spc="-300" dirty="0"/>
              <a:t>: </a:t>
            </a:r>
            <a:r>
              <a:rPr lang="ko-KR" altLang="en-US" sz="3200" b="1" spc="-300" dirty="0"/>
              <a:t>데이터 산업의 </a:t>
            </a:r>
            <a:r>
              <a:rPr lang="en-US" altLang="ko-KR" sz="3200" b="1" spc="-300" dirty="0"/>
              <a:t>IT </a:t>
            </a:r>
            <a:r>
              <a:rPr lang="ko-KR" altLang="en-US" sz="3200" b="1" spc="-300" dirty="0"/>
              <a:t>예산 분석</a:t>
            </a:r>
          </a:p>
        </p:txBody>
      </p:sp>
    </p:spTree>
    <p:extLst>
      <p:ext uri="{BB962C8B-B14F-4D97-AF65-F5344CB8AC3E}">
        <p14:creationId xmlns:p14="http://schemas.microsoft.com/office/powerpoint/2010/main" val="392515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BD90BE-8BAE-4DA7-AB8C-2C9CB890A642}"/>
              </a:ext>
            </a:extLst>
          </p:cNvPr>
          <p:cNvCxnSpPr>
            <a:cxnSpLocks/>
          </p:cNvCxnSpPr>
          <p:nvPr/>
        </p:nvCxnSpPr>
        <p:spPr>
          <a:xfrm>
            <a:off x="1074057" y="1355635"/>
            <a:ext cx="100584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B01B6EF3-A52B-3435-96BF-3ACD1860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1402900"/>
            <a:ext cx="4431393" cy="488642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63B6C9-B345-F7F3-F6B7-DE5CF75453F6}"/>
              </a:ext>
            </a:extLst>
          </p:cNvPr>
          <p:cNvSpPr/>
          <p:nvPr/>
        </p:nvSpPr>
        <p:spPr>
          <a:xfrm>
            <a:off x="6168571" y="1690915"/>
            <a:ext cx="4963886" cy="4368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</a:rPr>
              <a:t>데이터 산업의 </a:t>
            </a:r>
            <a:r>
              <a:rPr lang="en-US" altLang="ko-KR" sz="2000" dirty="0">
                <a:solidFill>
                  <a:schemeClr val="tx1"/>
                </a:solidFill>
              </a:rPr>
              <a:t>IT </a:t>
            </a:r>
            <a:r>
              <a:rPr lang="ko-KR" altLang="en-US" sz="2000" dirty="0">
                <a:solidFill>
                  <a:schemeClr val="tx1"/>
                </a:solidFill>
              </a:rPr>
              <a:t>예산 분석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과학기술정보통신부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「데이터산업현황조사」</a:t>
            </a:r>
            <a:r>
              <a:rPr lang="en-US" altLang="ko-KR" sz="1600" dirty="0">
                <a:solidFill>
                  <a:schemeClr val="tx1"/>
                </a:solidFill>
              </a:rPr>
              <a:t>, 2022)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ko-KR" altLang="en-US" dirty="0">
                <a:solidFill>
                  <a:schemeClr val="tx1"/>
                </a:solidFill>
              </a:rPr>
              <a:t>분석 결과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1"/>
                </a:solidFill>
              </a:rPr>
              <a:t>전년도 확정치와 </a:t>
            </a:r>
            <a:r>
              <a:rPr lang="ko-KR" altLang="en-US" sz="1600" dirty="0" err="1">
                <a:solidFill>
                  <a:schemeClr val="tx1"/>
                </a:solidFill>
              </a:rPr>
              <a:t>당해년도</a:t>
            </a:r>
            <a:r>
              <a:rPr lang="ko-KR" altLang="en-US" sz="1600" dirty="0">
                <a:solidFill>
                  <a:schemeClr val="tx1"/>
                </a:solidFill>
              </a:rPr>
              <a:t> 추정치는 유사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2022</a:t>
            </a:r>
            <a:r>
              <a:rPr lang="ko-KR" altLang="en-US" sz="1600" dirty="0">
                <a:solidFill>
                  <a:schemeClr val="tx1"/>
                </a:solidFill>
              </a:rPr>
              <a:t>년의 표본 수 급증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</a:rPr>
              <a:t>응답 회사 수 반영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1"/>
                </a:solidFill>
              </a:rPr>
              <a:t>코로나</a:t>
            </a:r>
            <a:r>
              <a:rPr lang="en-US" altLang="ko-KR" sz="1600" dirty="0">
                <a:solidFill>
                  <a:schemeClr val="tx1"/>
                </a:solidFill>
              </a:rPr>
              <a:t>19 </a:t>
            </a:r>
            <a:r>
              <a:rPr lang="ko-KR" altLang="en-US" sz="1600" dirty="0">
                <a:solidFill>
                  <a:schemeClr val="tx1"/>
                </a:solidFill>
              </a:rPr>
              <a:t>이후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급락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/>
                </a:solidFill>
              </a:rPr>
              <a:t>-&gt; IT </a:t>
            </a:r>
            <a:r>
              <a:rPr lang="ko-KR" altLang="en-US" sz="1600" dirty="0">
                <a:solidFill>
                  <a:schemeClr val="tx1"/>
                </a:solidFill>
              </a:rPr>
              <a:t>예산 비중에도 유사한 경향성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6107CD-C8FF-8BDC-9A15-AD3B1A3886A7}"/>
              </a:ext>
            </a:extLst>
          </p:cNvPr>
          <p:cNvSpPr txBox="1"/>
          <p:nvPr/>
        </p:nvSpPr>
        <p:spPr>
          <a:xfrm>
            <a:off x="1201994" y="6319650"/>
            <a:ext cx="9930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출처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https://kosis.kr/statHtml/statHtml.do?orgId=127&amp;tblId=DT_127004_A194&amp;conn_path=I2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3560B-B61B-BE77-7041-5AF6B423787A}"/>
              </a:ext>
            </a:extLst>
          </p:cNvPr>
          <p:cNvSpPr txBox="1"/>
          <p:nvPr/>
        </p:nvSpPr>
        <p:spPr>
          <a:xfrm>
            <a:off x="1201994" y="656302"/>
            <a:ext cx="629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/>
              <a:t>진우</a:t>
            </a:r>
            <a:r>
              <a:rPr lang="en-US" altLang="ko-KR" sz="3200" b="1" spc="-300" dirty="0"/>
              <a:t>: </a:t>
            </a:r>
            <a:r>
              <a:rPr lang="ko-KR" altLang="en-US" sz="3200" b="1" spc="-300" dirty="0"/>
              <a:t>데이터 산업의 </a:t>
            </a:r>
            <a:r>
              <a:rPr lang="en-US" altLang="ko-KR" sz="3200" b="1" spc="-300" dirty="0"/>
              <a:t>IT </a:t>
            </a:r>
            <a:r>
              <a:rPr lang="ko-KR" altLang="en-US" sz="3200" b="1" spc="-300" dirty="0"/>
              <a:t>예산 분석</a:t>
            </a:r>
          </a:p>
        </p:txBody>
      </p:sp>
    </p:spTree>
    <p:extLst>
      <p:ext uri="{BB962C8B-B14F-4D97-AF65-F5344CB8AC3E}">
        <p14:creationId xmlns:p14="http://schemas.microsoft.com/office/powerpoint/2010/main" val="160771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93FB74-C072-A87E-1117-F7D704489F63}"/>
              </a:ext>
            </a:extLst>
          </p:cNvPr>
          <p:cNvSpPr txBox="1"/>
          <p:nvPr/>
        </p:nvSpPr>
        <p:spPr>
          <a:xfrm>
            <a:off x="1201994" y="656302"/>
            <a:ext cx="629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/>
              <a:t>진우</a:t>
            </a:r>
            <a:r>
              <a:rPr lang="en-US" altLang="ko-KR" sz="3200" b="1" spc="-300" dirty="0"/>
              <a:t>: </a:t>
            </a:r>
            <a:r>
              <a:rPr lang="ko-KR" altLang="en-US" sz="3200" b="1" spc="-300" dirty="0"/>
              <a:t>데이터 산업의 </a:t>
            </a:r>
            <a:r>
              <a:rPr lang="en-US" altLang="ko-KR" sz="3200" b="1" spc="-300" dirty="0"/>
              <a:t>IT </a:t>
            </a:r>
            <a:r>
              <a:rPr lang="ko-KR" altLang="en-US" sz="3200" b="1" spc="-300" dirty="0"/>
              <a:t>예산 분석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BD90BE-8BAE-4DA7-AB8C-2C9CB890A642}"/>
              </a:ext>
            </a:extLst>
          </p:cNvPr>
          <p:cNvCxnSpPr>
            <a:cxnSpLocks/>
          </p:cNvCxnSpPr>
          <p:nvPr/>
        </p:nvCxnSpPr>
        <p:spPr>
          <a:xfrm>
            <a:off x="1074057" y="1355635"/>
            <a:ext cx="100584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E993E5AE-8C4C-2067-889F-779B7DD51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356" y="1520538"/>
            <a:ext cx="5200101" cy="4454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6CE07C-9258-6C09-EA2C-FC587F9951AE}"/>
              </a:ext>
            </a:extLst>
          </p:cNvPr>
          <p:cNvSpPr txBox="1"/>
          <p:nvPr/>
        </p:nvSpPr>
        <p:spPr>
          <a:xfrm>
            <a:off x="1201994" y="6319650"/>
            <a:ext cx="9930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출처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https://kosis.kr/statHtml/statHtml.do?orgId=127&amp;tblId=DT_127004_A194&amp;conn_path=I2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0EEA8C-3577-93AC-AF13-E74B835C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57" y="1402900"/>
            <a:ext cx="4431393" cy="488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6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93FB74-C072-A87E-1117-F7D704489F63}"/>
              </a:ext>
            </a:extLst>
          </p:cNvPr>
          <p:cNvSpPr txBox="1"/>
          <p:nvPr/>
        </p:nvSpPr>
        <p:spPr>
          <a:xfrm>
            <a:off x="1201994" y="656302"/>
            <a:ext cx="6240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/>
              <a:t>진우</a:t>
            </a:r>
            <a:r>
              <a:rPr lang="en-US" altLang="ko-KR" sz="3200" b="1" spc="-300" dirty="0"/>
              <a:t>: </a:t>
            </a:r>
            <a:r>
              <a:rPr lang="ko-KR" altLang="en-US" sz="3200" b="1" spc="-300" dirty="0"/>
              <a:t>매출 대비 </a:t>
            </a:r>
            <a:r>
              <a:rPr lang="en-US" altLang="ko-KR" sz="3200" b="1" spc="-300" dirty="0"/>
              <a:t>IT </a:t>
            </a:r>
            <a:r>
              <a:rPr lang="ko-KR" altLang="en-US" sz="3200" b="1" spc="-300" dirty="0"/>
              <a:t>예산 비중 변화율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BD90BE-8BAE-4DA7-AB8C-2C9CB890A642}"/>
              </a:ext>
            </a:extLst>
          </p:cNvPr>
          <p:cNvCxnSpPr>
            <a:cxnSpLocks/>
          </p:cNvCxnSpPr>
          <p:nvPr/>
        </p:nvCxnSpPr>
        <p:spPr>
          <a:xfrm>
            <a:off x="1074057" y="1355635"/>
            <a:ext cx="100584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90C4F44-7B26-82FF-6549-712CCCBE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66" y="1470194"/>
            <a:ext cx="4829174" cy="411251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D76978-5A7A-8E61-ED9C-EA7E2EB73FBA}"/>
              </a:ext>
            </a:extLst>
          </p:cNvPr>
          <p:cNvSpPr/>
          <p:nvPr/>
        </p:nvSpPr>
        <p:spPr>
          <a:xfrm>
            <a:off x="6168571" y="1690915"/>
            <a:ext cx="4963886" cy="4368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b="1" i="0" u="none" strike="noStrike" dirty="0">
                <a:solidFill>
                  <a:srgbClr val="585858"/>
                </a:solidFill>
                <a:effectLst/>
                <a:latin typeface="NotoSansKR"/>
              </a:rPr>
              <a:t>데이터산업의 매출액 대비 </a:t>
            </a:r>
            <a:r>
              <a:rPr lang="en-US" altLang="ko-KR" sz="2000" b="1" i="0" u="none" strike="noStrike" dirty="0">
                <a:solidFill>
                  <a:srgbClr val="585858"/>
                </a:solidFill>
                <a:effectLst/>
                <a:latin typeface="NotoSansKR"/>
              </a:rPr>
              <a:t>IT </a:t>
            </a:r>
            <a:r>
              <a:rPr lang="ko-KR" altLang="en-US" sz="2000" b="1" i="0" u="none" strike="noStrike" dirty="0">
                <a:solidFill>
                  <a:srgbClr val="585858"/>
                </a:solidFill>
                <a:effectLst/>
                <a:latin typeface="NotoSansKR"/>
              </a:rPr>
              <a:t>예산 비중</a:t>
            </a:r>
            <a:endParaRPr lang="ko-KR" altLang="en-US" sz="2000" b="1" i="0" dirty="0">
              <a:solidFill>
                <a:srgbClr val="333333"/>
              </a:solidFill>
              <a:effectLst/>
              <a:latin typeface="NotoSansKR"/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과학기술정보통신부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「데이터산업현황조사」</a:t>
            </a:r>
            <a:r>
              <a:rPr lang="en-US" altLang="ko-KR" sz="1600" dirty="0">
                <a:solidFill>
                  <a:schemeClr val="tx1"/>
                </a:solidFill>
              </a:rPr>
              <a:t>, 2022)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분석 결과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IT </a:t>
            </a:r>
            <a:r>
              <a:rPr lang="ko-KR" altLang="en-US" b="1" dirty="0">
                <a:solidFill>
                  <a:schemeClr val="tx1"/>
                </a:solidFill>
              </a:rPr>
              <a:t>예산 비교와 비슷한 결과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85444-81E4-30FF-111A-240DBE7D56AD}"/>
              </a:ext>
            </a:extLst>
          </p:cNvPr>
          <p:cNvSpPr txBox="1"/>
          <p:nvPr/>
        </p:nvSpPr>
        <p:spPr>
          <a:xfrm>
            <a:off x="1201994" y="6319650"/>
            <a:ext cx="9930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출처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https://kosis.kr/statHtml/statHtml.do?orgId=127&amp;tblId=DT_127004_A195&amp;conn_path=I2</a:t>
            </a:r>
          </a:p>
        </p:txBody>
      </p:sp>
    </p:spTree>
    <p:extLst>
      <p:ext uri="{BB962C8B-B14F-4D97-AF65-F5344CB8AC3E}">
        <p14:creationId xmlns:p14="http://schemas.microsoft.com/office/powerpoint/2010/main" val="1690102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43D14F0-2B04-1F4F-9CC3-AD9E6DC9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63" y="2392136"/>
            <a:ext cx="2347641" cy="3544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3FB74-C072-A87E-1117-F7D704489F63}"/>
              </a:ext>
            </a:extLst>
          </p:cNvPr>
          <p:cNvSpPr txBox="1"/>
          <p:nvPr/>
        </p:nvSpPr>
        <p:spPr>
          <a:xfrm>
            <a:off x="1201994" y="656302"/>
            <a:ext cx="8196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/>
              <a:t>진우</a:t>
            </a:r>
            <a:r>
              <a:rPr lang="en-US" altLang="ko-KR" sz="3200" b="1" spc="-300" dirty="0"/>
              <a:t>: </a:t>
            </a:r>
            <a:r>
              <a:rPr lang="ko-KR" altLang="en-US" sz="3200" b="1" spc="-300" dirty="0"/>
              <a:t>코로나</a:t>
            </a:r>
            <a:r>
              <a:rPr lang="en-US" altLang="ko-KR" sz="3200" b="1" spc="-300" dirty="0"/>
              <a:t>19 </a:t>
            </a:r>
            <a:r>
              <a:rPr lang="ko-KR" altLang="en-US" sz="3200" b="1" spc="-300" dirty="0"/>
              <a:t>이후 비대면화로 인한 투자 변화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BD90BE-8BAE-4DA7-AB8C-2C9CB890A642}"/>
              </a:ext>
            </a:extLst>
          </p:cNvPr>
          <p:cNvCxnSpPr>
            <a:cxnSpLocks/>
          </p:cNvCxnSpPr>
          <p:nvPr/>
        </p:nvCxnSpPr>
        <p:spPr>
          <a:xfrm>
            <a:off x="1074057" y="1355635"/>
            <a:ext cx="100584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FB54C1A-7C4A-AB6B-577F-E512DCD6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1470194"/>
            <a:ext cx="3075214" cy="4553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9FBD92-74D4-E94E-CF13-92CA0B081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861" y="2396789"/>
            <a:ext cx="2347641" cy="3547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225241-79CB-3748-E421-C29208794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214" y="2392232"/>
            <a:ext cx="2815936" cy="35470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B5839D-8F5A-005E-6400-D10FA3C31A3A}"/>
              </a:ext>
            </a:extLst>
          </p:cNvPr>
          <p:cNvSpPr/>
          <p:nvPr/>
        </p:nvSpPr>
        <p:spPr>
          <a:xfrm>
            <a:off x="7516486" y="1543912"/>
            <a:ext cx="983064" cy="3658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E7014C-E1CD-29C6-161E-ABF9FE6AD724}"/>
              </a:ext>
            </a:extLst>
          </p:cNvPr>
          <p:cNvSpPr/>
          <p:nvPr/>
        </p:nvSpPr>
        <p:spPr>
          <a:xfrm>
            <a:off x="7628689" y="1615661"/>
            <a:ext cx="222352" cy="222352"/>
          </a:xfrm>
          <a:prstGeom prst="rect">
            <a:avLst/>
          </a:prstGeom>
          <a:solidFill>
            <a:srgbClr val="2E64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2D21CC-517B-C0CE-2C20-1F87F2198538}"/>
              </a:ext>
            </a:extLst>
          </p:cNvPr>
          <p:cNvSpPr/>
          <p:nvPr/>
        </p:nvSpPr>
        <p:spPr>
          <a:xfrm>
            <a:off x="10138834" y="1543912"/>
            <a:ext cx="983064" cy="3658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chemeClr val="tx1"/>
                </a:solidFill>
              </a:rPr>
              <a:t>감소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1B86E0-3BBF-D5B0-A8E7-192597ADD673}"/>
              </a:ext>
            </a:extLst>
          </p:cNvPr>
          <p:cNvSpPr/>
          <p:nvPr/>
        </p:nvSpPr>
        <p:spPr>
          <a:xfrm>
            <a:off x="10251037" y="1615661"/>
            <a:ext cx="222352" cy="222352"/>
          </a:xfrm>
          <a:prstGeom prst="rect">
            <a:avLst/>
          </a:prstGeom>
          <a:solidFill>
            <a:srgbClr val="FE2E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ED6B52-A45F-75B7-D33F-3AF729480E05}"/>
              </a:ext>
            </a:extLst>
          </p:cNvPr>
          <p:cNvSpPr/>
          <p:nvPr/>
        </p:nvSpPr>
        <p:spPr>
          <a:xfrm>
            <a:off x="8827660" y="1543912"/>
            <a:ext cx="983064" cy="3658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chemeClr val="tx1"/>
                </a:solidFill>
              </a:rPr>
              <a:t>유지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217DCC-D280-88E6-9238-168A4B480383}"/>
              </a:ext>
            </a:extLst>
          </p:cNvPr>
          <p:cNvSpPr/>
          <p:nvPr/>
        </p:nvSpPr>
        <p:spPr>
          <a:xfrm>
            <a:off x="8939863" y="1615661"/>
            <a:ext cx="222352" cy="222352"/>
          </a:xfrm>
          <a:prstGeom prst="rect">
            <a:avLst/>
          </a:prstGeom>
          <a:solidFill>
            <a:srgbClr val="BDBD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641A1-BE18-361D-66FB-57B83563C639}"/>
              </a:ext>
            </a:extLst>
          </p:cNvPr>
          <p:cNvSpPr txBox="1"/>
          <p:nvPr/>
        </p:nvSpPr>
        <p:spPr>
          <a:xfrm>
            <a:off x="1201994" y="6319650"/>
            <a:ext cx="9930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출처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https://kosis.kr/statHtml/statHtml.do?orgId=127&amp;tblId=DT_127004_A212&amp;conn_path=I2</a:t>
            </a:r>
          </a:p>
        </p:txBody>
      </p:sp>
    </p:spTree>
    <p:extLst>
      <p:ext uri="{BB962C8B-B14F-4D97-AF65-F5344CB8AC3E}">
        <p14:creationId xmlns:p14="http://schemas.microsoft.com/office/powerpoint/2010/main" val="295254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93FB74-C072-A87E-1117-F7D704489F63}"/>
              </a:ext>
            </a:extLst>
          </p:cNvPr>
          <p:cNvSpPr txBox="1"/>
          <p:nvPr/>
        </p:nvSpPr>
        <p:spPr>
          <a:xfrm>
            <a:off x="1201994" y="656302"/>
            <a:ext cx="5897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/>
              <a:t>진우</a:t>
            </a:r>
            <a:r>
              <a:rPr lang="en-US" altLang="ko-KR" sz="3200" b="1" spc="-300" dirty="0"/>
              <a:t>: </a:t>
            </a:r>
            <a:r>
              <a:rPr lang="ko-KR" altLang="en-US" sz="3200" b="1" spc="-300" dirty="0"/>
              <a:t>결론 도출 </a:t>
            </a:r>
            <a:r>
              <a:rPr lang="en-US" altLang="ko-KR" sz="3200" b="1" spc="-300" dirty="0"/>
              <a:t>- </a:t>
            </a:r>
            <a:r>
              <a:rPr lang="ko-KR" altLang="en-US" sz="3200" b="1" spc="-300" dirty="0"/>
              <a:t>뉴스 참조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BD90BE-8BAE-4DA7-AB8C-2C9CB890A642}"/>
              </a:ext>
            </a:extLst>
          </p:cNvPr>
          <p:cNvCxnSpPr>
            <a:cxnSpLocks/>
          </p:cNvCxnSpPr>
          <p:nvPr/>
        </p:nvCxnSpPr>
        <p:spPr>
          <a:xfrm>
            <a:off x="1074057" y="1355635"/>
            <a:ext cx="100584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D44F9F5-79AB-4C20-2440-C47B444D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7" y="1578640"/>
            <a:ext cx="9710822" cy="4517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D5B466-1BFC-9F24-FA62-1FFA85B624E8}"/>
              </a:ext>
            </a:extLst>
          </p:cNvPr>
          <p:cNvSpPr txBox="1"/>
          <p:nvPr/>
        </p:nvSpPr>
        <p:spPr>
          <a:xfrm>
            <a:off x="1201994" y="6319650"/>
            <a:ext cx="9930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출처 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https://www.ciokorea.com/ciostory/270543</a:t>
            </a:r>
          </a:p>
        </p:txBody>
      </p:sp>
    </p:spTree>
    <p:extLst>
      <p:ext uri="{BB962C8B-B14F-4D97-AF65-F5344CB8AC3E}">
        <p14:creationId xmlns:p14="http://schemas.microsoft.com/office/powerpoint/2010/main" val="242892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93FB74-C072-A87E-1117-F7D704489F63}"/>
              </a:ext>
            </a:extLst>
          </p:cNvPr>
          <p:cNvSpPr txBox="1"/>
          <p:nvPr/>
        </p:nvSpPr>
        <p:spPr>
          <a:xfrm>
            <a:off x="1201994" y="656302"/>
            <a:ext cx="318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/>
              <a:t>진우</a:t>
            </a:r>
            <a:r>
              <a:rPr lang="en-US" altLang="ko-KR" sz="3200" b="1" spc="-300" dirty="0"/>
              <a:t>: </a:t>
            </a:r>
            <a:r>
              <a:rPr lang="ko-KR" altLang="en-US" sz="3200" b="1" spc="-300" dirty="0"/>
              <a:t>최종 결론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BD90BE-8BAE-4DA7-AB8C-2C9CB890A642}"/>
              </a:ext>
            </a:extLst>
          </p:cNvPr>
          <p:cNvCxnSpPr>
            <a:cxnSpLocks/>
          </p:cNvCxnSpPr>
          <p:nvPr/>
        </p:nvCxnSpPr>
        <p:spPr>
          <a:xfrm>
            <a:off x="1074057" y="1355635"/>
            <a:ext cx="100584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A28A533-0B2B-13B9-CAFC-52DF2A31D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8" y="1568429"/>
            <a:ext cx="4716004" cy="36703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E3F3B1-0C46-9AFA-0663-A469DFF39E67}"/>
              </a:ext>
            </a:extLst>
          </p:cNvPr>
          <p:cNvSpPr/>
          <p:nvPr/>
        </p:nvSpPr>
        <p:spPr>
          <a:xfrm>
            <a:off x="6168571" y="1470194"/>
            <a:ext cx="4963886" cy="4368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b="1" i="0" u="none" strike="noStrike" dirty="0">
                <a:solidFill>
                  <a:srgbClr val="585858"/>
                </a:solidFill>
                <a:effectLst/>
                <a:latin typeface="NotoSansKR"/>
              </a:rPr>
              <a:t>최종 결론</a:t>
            </a:r>
            <a:endParaRPr lang="en-US" altLang="ko-KR" sz="2000" b="1" i="0" u="none" strike="noStrike" dirty="0">
              <a:solidFill>
                <a:srgbClr val="585858"/>
              </a:solidFill>
              <a:effectLst/>
              <a:latin typeface="NotoSansKR"/>
            </a:endParaRPr>
          </a:p>
          <a:p>
            <a:pPr algn="l"/>
            <a:endParaRPr lang="en-US" altLang="ko-KR" sz="2000" b="1" dirty="0">
              <a:solidFill>
                <a:srgbClr val="585858"/>
              </a:solidFill>
              <a:latin typeface="NotoSansKR"/>
            </a:endParaRPr>
          </a:p>
          <a:p>
            <a:pPr marL="457200" indent="-457200" algn="l"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NotoSansKR"/>
              </a:rPr>
              <a:t>데이터 기업의 </a:t>
            </a:r>
            <a:r>
              <a:rPr lang="en-US" altLang="ko-KR" b="1" dirty="0">
                <a:solidFill>
                  <a:schemeClr val="tx1"/>
                </a:solidFill>
                <a:latin typeface="NotoSansKR"/>
              </a:rPr>
              <a:t>IT</a:t>
            </a:r>
            <a:r>
              <a:rPr lang="ko-KR" altLang="en-US" b="1" dirty="0">
                <a:solidFill>
                  <a:schemeClr val="tx1"/>
                </a:solidFill>
                <a:latin typeface="NotoSansKR"/>
              </a:rPr>
              <a:t> 예산 변화를 분석</a:t>
            </a:r>
            <a:endParaRPr lang="en-US" altLang="ko-KR" b="1" dirty="0">
              <a:solidFill>
                <a:schemeClr val="tx1"/>
              </a:solidFill>
              <a:latin typeface="NotoSansKR"/>
            </a:endParaRPr>
          </a:p>
          <a:p>
            <a:pPr marL="457200" indent="-457200" algn="l">
              <a:buAutoNum type="arabicPeriod"/>
            </a:pPr>
            <a:endParaRPr lang="en-US" altLang="ko-KR" b="1" dirty="0">
              <a:solidFill>
                <a:schemeClr val="tx1"/>
              </a:solidFill>
              <a:latin typeface="NotoSansKR"/>
            </a:endParaRPr>
          </a:p>
          <a:p>
            <a:pPr marL="457200" indent="-457200" algn="l">
              <a:buAutoNum type="arabicPeriod"/>
            </a:pPr>
            <a:r>
              <a:rPr lang="en-US" altLang="ko-KR" b="1" dirty="0">
                <a:solidFill>
                  <a:schemeClr val="tx1"/>
                </a:solidFill>
                <a:latin typeface="NotoSansKR"/>
              </a:rPr>
              <a:t>2019</a:t>
            </a:r>
            <a:r>
              <a:rPr lang="ko-KR" altLang="en-US" b="1" dirty="0">
                <a:solidFill>
                  <a:schemeClr val="tx1"/>
                </a:solidFill>
                <a:latin typeface="NotoSansKR"/>
              </a:rPr>
              <a:t>년 급등했지만 </a:t>
            </a:r>
            <a:r>
              <a:rPr lang="en-US" altLang="ko-KR" b="1" dirty="0">
                <a:solidFill>
                  <a:schemeClr val="tx1"/>
                </a:solidFill>
                <a:latin typeface="NotoSansKR"/>
              </a:rPr>
              <a:t>2020</a:t>
            </a:r>
            <a:r>
              <a:rPr lang="ko-KR" altLang="en-US" b="1" dirty="0">
                <a:solidFill>
                  <a:schemeClr val="tx1"/>
                </a:solidFill>
                <a:latin typeface="NotoSansKR"/>
              </a:rPr>
              <a:t>년부터 급락</a:t>
            </a:r>
            <a:br>
              <a:rPr lang="en-US" altLang="ko-KR" b="1" dirty="0">
                <a:solidFill>
                  <a:schemeClr val="tx1"/>
                </a:solidFill>
                <a:latin typeface="NotoSansKR"/>
              </a:rPr>
            </a:br>
            <a:r>
              <a:rPr lang="en-US" altLang="ko-KR" b="1" dirty="0">
                <a:solidFill>
                  <a:schemeClr val="tx1"/>
                </a:solidFill>
                <a:latin typeface="NotoSansKR"/>
              </a:rPr>
              <a:t>-&gt; </a:t>
            </a:r>
            <a:r>
              <a:rPr lang="ko-KR" altLang="en-US" b="1" dirty="0">
                <a:solidFill>
                  <a:schemeClr val="tx1"/>
                </a:solidFill>
                <a:latin typeface="NotoSansKR"/>
              </a:rPr>
              <a:t>코로나</a:t>
            </a:r>
            <a:r>
              <a:rPr lang="en-US" altLang="ko-KR" b="1" dirty="0">
                <a:solidFill>
                  <a:schemeClr val="tx1"/>
                </a:solidFill>
                <a:latin typeface="NotoSansKR"/>
              </a:rPr>
              <a:t>19</a:t>
            </a:r>
            <a:r>
              <a:rPr lang="ko-KR" altLang="en-US" b="1" dirty="0">
                <a:solidFill>
                  <a:schemeClr val="tx1"/>
                </a:solidFill>
                <a:latin typeface="NotoSansKR"/>
              </a:rPr>
              <a:t>의 영향</a:t>
            </a:r>
            <a:endParaRPr lang="en-US" altLang="ko-KR" b="1" dirty="0">
              <a:solidFill>
                <a:schemeClr val="tx1"/>
              </a:solidFill>
              <a:latin typeface="NotoSansKR"/>
            </a:endParaRPr>
          </a:p>
          <a:p>
            <a:pPr marL="457200" indent="-457200" algn="l">
              <a:buAutoNum type="arabicPeriod"/>
            </a:pPr>
            <a:endParaRPr lang="en-US" altLang="ko-KR" b="1" dirty="0">
              <a:solidFill>
                <a:schemeClr val="tx1"/>
              </a:solidFill>
              <a:latin typeface="NotoSansKR"/>
            </a:endParaRPr>
          </a:p>
          <a:p>
            <a:pPr marL="457200" indent="-457200" algn="l">
              <a:buAutoNum type="arabicPeriod"/>
            </a:pPr>
            <a:endParaRPr lang="en-US" altLang="ko-KR" b="1" dirty="0">
              <a:solidFill>
                <a:schemeClr val="tx1"/>
              </a:solidFill>
              <a:latin typeface="NotoSansKR"/>
            </a:endParaRPr>
          </a:p>
          <a:p>
            <a:pPr marL="342900" indent="-342900" algn="l"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</a:rPr>
              <a:t>데이터 세부 분야별 투자 비율도 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ko-KR" altLang="en-US" sz="1600" b="1" dirty="0">
                <a:solidFill>
                  <a:schemeClr val="tx1"/>
                </a:solidFill>
              </a:rPr>
              <a:t>유사한 경향성을 보임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</a:rPr>
              <a:t>추론 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경기 침체로 인한 투자 위축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endParaRPr lang="en-US" altLang="ko-K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8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38776D-813F-4185-8D85-1F6AEC222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" y="47501"/>
            <a:ext cx="12066907" cy="690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42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A04DFF-081D-4F1B-8A02-6CD51CB52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6" y="0"/>
            <a:ext cx="12193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27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C73E15-D091-4F14-A1B5-E4BAB983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64"/>
            <a:ext cx="12192000" cy="67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82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2C9F25-2407-442E-8DC8-BD1743C41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2"/>
            <a:ext cx="12192000" cy="68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9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AFA734-4255-4833-AA56-791D3056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5"/>
            <a:ext cx="12192000" cy="67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6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8DEE4C-1B93-4A19-B7B3-C37F2C84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"/>
            <a:ext cx="12192000" cy="68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71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A6877F-095B-445B-A657-5D3005615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"/>
            <a:ext cx="12192000" cy="68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1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DBC45C-FD32-4560-AFD9-1121F8AC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"/>
            <a:ext cx="12192000" cy="68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68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5397BA-D10E-4C72-918A-87FBCACA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4"/>
            <a:ext cx="12192000" cy="68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88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DF1D55-8637-4EEF-8B7E-01DDCED8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6"/>
            <a:ext cx="12192000" cy="68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33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0A7D8C-B612-446D-86DE-136ACE7D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70"/>
            <a:ext cx="12192000" cy="661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7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163935-36C3-4A49-81D3-9E319B6F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0" y="1"/>
            <a:ext cx="12086832" cy="67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8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4C7A73-2611-413A-B189-0636C896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1"/>
            <a:ext cx="12192000" cy="68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C58166-C05F-41E8-8E63-66816BAC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8"/>
            <a:ext cx="12192000" cy="68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75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8E5772-C2B9-47BA-9A90-DDBA87D4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"/>
            <a:ext cx="12192000" cy="68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37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4D2AD2-C83E-40C0-A2E5-68F8CC3E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3"/>
            <a:ext cx="12192000" cy="68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1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EAAAAB-5CDB-4AB3-9A47-29A66584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75"/>
            <a:ext cx="12192000" cy="68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90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6BBD01-A791-44B2-B59C-61C216C25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" y="0"/>
            <a:ext cx="1218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3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C13BC5-564C-4120-BCA4-94E5DD40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" y="0"/>
            <a:ext cx="12121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84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42BEEE-8287-4A53-B3B3-66076DEA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3"/>
            <a:ext cx="12192000" cy="68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55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3A91EF-7EF6-4DB3-B18F-354AA10A3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2"/>
            <a:ext cx="12191999" cy="68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5F2138-9DC5-4308-982A-64A708587F02}"/>
              </a:ext>
            </a:extLst>
          </p:cNvPr>
          <p:cNvSpPr/>
          <p:nvPr/>
        </p:nvSpPr>
        <p:spPr>
          <a:xfrm>
            <a:off x="104851" y="100584"/>
            <a:ext cx="11982298" cy="6656832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4FFBD-7EF2-4C4A-9893-11D07438B440}"/>
              </a:ext>
            </a:extLst>
          </p:cNvPr>
          <p:cNvSpPr txBox="1"/>
          <p:nvPr/>
        </p:nvSpPr>
        <p:spPr>
          <a:xfrm>
            <a:off x="690067" y="848561"/>
            <a:ext cx="108118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KoPub바탕체 Light" panose="02020603020101020101" pitchFamily="18" charset="-127"/>
              <a:ea typeface="KoPub바탕체 Light" panose="0202060302010102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１．데이터 보유 기업 증가로 코로나 종식과 겹치며 고객 및 오프라인 데이터 수집 확대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공공데이터 활성화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２．클라우드 기반의 이미 가공된 데이터 지원이 강조되며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산업 전반에서 비즈니스 전략 수립을 위해 데이터 활용이 강조되고 있으나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３．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2022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현재 데이터 인력 부족과 투자 감소로 어려움이 예상되며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정보제공 서비스업은 개인화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AI,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활용으로 성장할 것으로 전망되나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４．경기 침체로 데이터산업　투자 위축이 나타남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/>
            <a:endParaRPr lang="ko-KR" altLang="en-US" sz="2400" dirty="0">
              <a:latin typeface="KoPub바탕체 Light" panose="02020603020101020101" pitchFamily="18" charset="-127"/>
              <a:ea typeface="KoPub바탕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9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43257E-798B-4F73-91AF-AFB9F997E393}"/>
              </a:ext>
            </a:extLst>
          </p:cNvPr>
          <p:cNvSpPr txBox="1"/>
          <p:nvPr/>
        </p:nvSpPr>
        <p:spPr>
          <a:xfrm>
            <a:off x="106878" y="184067"/>
            <a:ext cx="580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▶데이터 산업이란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16670EF-9C40-4FC1-8E69-9D929CA7A7B5}"/>
              </a:ext>
            </a:extLst>
          </p:cNvPr>
          <p:cNvSpPr/>
          <p:nvPr/>
        </p:nvSpPr>
        <p:spPr>
          <a:xfrm>
            <a:off x="376890" y="2158199"/>
            <a:ext cx="4928259" cy="20128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A588A-2B5D-4AC9-A1C6-7C5D0F157B14}"/>
              </a:ext>
            </a:extLst>
          </p:cNvPr>
          <p:cNvSpPr txBox="1"/>
          <p:nvPr/>
        </p:nvSpPr>
        <p:spPr>
          <a:xfrm>
            <a:off x="924219" y="2749138"/>
            <a:ext cx="3711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rgbClr val="374151"/>
                </a:solidFill>
                <a:effectLst/>
                <a:latin typeface="+mn-ea"/>
              </a:rPr>
              <a:t>데이터를 수집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+mn-ea"/>
              </a:rPr>
              <a:t>,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+mn-ea"/>
              </a:rPr>
              <a:t>저장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+mn-ea"/>
              </a:rPr>
              <a:t>,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+mn-ea"/>
              </a:rPr>
              <a:t>처리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+mn-ea"/>
              </a:rPr>
              <a:t>, 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+mn-ea"/>
              </a:rPr>
              <a:t>분석 및 활용하는 모든 활동을 포함하는 산업 분야</a:t>
            </a:r>
            <a:endParaRPr lang="ko-KR" altLang="en-US" b="1" dirty="0">
              <a:latin typeface="+mn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8464DDC-9115-456B-9071-A2978314AC9B}"/>
              </a:ext>
            </a:extLst>
          </p:cNvPr>
          <p:cNvSpPr/>
          <p:nvPr/>
        </p:nvSpPr>
        <p:spPr>
          <a:xfrm>
            <a:off x="5694218" y="2749138"/>
            <a:ext cx="1615044" cy="7481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7577452-771A-46AD-9508-A17DE3DF968C}"/>
              </a:ext>
            </a:extLst>
          </p:cNvPr>
          <p:cNvCxnSpPr>
            <a:cxnSpLocks/>
          </p:cNvCxnSpPr>
          <p:nvPr/>
        </p:nvCxnSpPr>
        <p:spPr>
          <a:xfrm>
            <a:off x="7196447" y="1561605"/>
            <a:ext cx="37526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943EA9-7B22-4C5B-A388-85E6401AEABA}"/>
              </a:ext>
            </a:extLst>
          </p:cNvPr>
          <p:cNvCxnSpPr>
            <a:cxnSpLocks/>
          </p:cNvCxnSpPr>
          <p:nvPr/>
        </p:nvCxnSpPr>
        <p:spPr>
          <a:xfrm>
            <a:off x="7645728" y="2311247"/>
            <a:ext cx="37526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F0FFA23-8AAA-4E44-9C80-80E8F97DF343}"/>
              </a:ext>
            </a:extLst>
          </p:cNvPr>
          <p:cNvCxnSpPr>
            <a:cxnSpLocks/>
          </p:cNvCxnSpPr>
          <p:nvPr/>
        </p:nvCxnSpPr>
        <p:spPr>
          <a:xfrm>
            <a:off x="8055428" y="3089563"/>
            <a:ext cx="37526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6D86E41-8AA1-4FBD-9E9C-C8FAE8F17A16}"/>
              </a:ext>
            </a:extLst>
          </p:cNvPr>
          <p:cNvCxnSpPr>
            <a:cxnSpLocks/>
          </p:cNvCxnSpPr>
          <p:nvPr/>
        </p:nvCxnSpPr>
        <p:spPr>
          <a:xfrm>
            <a:off x="7877298" y="3900582"/>
            <a:ext cx="37526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FBB36B7-39F1-4B81-8A3E-5F07898F36D1}"/>
              </a:ext>
            </a:extLst>
          </p:cNvPr>
          <p:cNvCxnSpPr>
            <a:cxnSpLocks/>
          </p:cNvCxnSpPr>
          <p:nvPr/>
        </p:nvCxnSpPr>
        <p:spPr>
          <a:xfrm>
            <a:off x="7645728" y="4777839"/>
            <a:ext cx="37526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2C9B189-A580-4D08-B024-99D7AC1ADBAF}"/>
              </a:ext>
            </a:extLst>
          </p:cNvPr>
          <p:cNvCxnSpPr>
            <a:cxnSpLocks/>
          </p:cNvCxnSpPr>
          <p:nvPr/>
        </p:nvCxnSpPr>
        <p:spPr>
          <a:xfrm>
            <a:off x="7309262" y="5684322"/>
            <a:ext cx="37526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345CDF-1E21-4240-B0E8-E77167EAD35F}"/>
              </a:ext>
            </a:extLst>
          </p:cNvPr>
          <p:cNvSpPr txBox="1"/>
          <p:nvPr/>
        </p:nvSpPr>
        <p:spPr>
          <a:xfrm>
            <a:off x="7160820" y="1183253"/>
            <a:ext cx="382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D4C85A-F662-4D07-8279-B189D31FD315}"/>
              </a:ext>
            </a:extLst>
          </p:cNvPr>
          <p:cNvSpPr txBox="1"/>
          <p:nvPr/>
        </p:nvSpPr>
        <p:spPr>
          <a:xfrm>
            <a:off x="7535881" y="1941915"/>
            <a:ext cx="375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 및 기계 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E5CE8E-4200-446A-A132-B2ABCF954CC8}"/>
              </a:ext>
            </a:extLst>
          </p:cNvPr>
          <p:cNvSpPr txBox="1"/>
          <p:nvPr/>
        </p:nvSpPr>
        <p:spPr>
          <a:xfrm>
            <a:off x="7995062" y="2680580"/>
            <a:ext cx="329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 및 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B47DC1-EA74-49FA-B07F-D29ADBC6A73B}"/>
              </a:ext>
            </a:extLst>
          </p:cNvPr>
          <p:cNvSpPr txBox="1"/>
          <p:nvPr/>
        </p:nvSpPr>
        <p:spPr>
          <a:xfrm>
            <a:off x="7835734" y="3531250"/>
            <a:ext cx="361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데이터보안 및 개인정보 보호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3C5872-075E-403D-B6AD-CF1973B7FAC5}"/>
              </a:ext>
            </a:extLst>
          </p:cNvPr>
          <p:cNvSpPr txBox="1"/>
          <p:nvPr/>
        </p:nvSpPr>
        <p:spPr>
          <a:xfrm>
            <a:off x="7659584" y="4376242"/>
            <a:ext cx="340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인터넷 의사 결정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2E435-DECE-45FF-9B7E-5C2E1E105839}"/>
              </a:ext>
            </a:extLst>
          </p:cNvPr>
          <p:cNvSpPr txBox="1"/>
          <p:nvPr/>
        </p:nvSpPr>
        <p:spPr>
          <a:xfrm>
            <a:off x="7433953" y="5198815"/>
            <a:ext cx="327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디지털 마케팅 및 광고</a:t>
            </a:r>
          </a:p>
        </p:txBody>
      </p:sp>
    </p:spTree>
    <p:extLst>
      <p:ext uri="{BB962C8B-B14F-4D97-AF65-F5344CB8AC3E}">
        <p14:creationId xmlns:p14="http://schemas.microsoft.com/office/powerpoint/2010/main" val="747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9D6C491-67C5-40A1-AEA8-C5034B6C9401}"/>
              </a:ext>
            </a:extLst>
          </p:cNvPr>
          <p:cNvSpPr/>
          <p:nvPr/>
        </p:nvSpPr>
        <p:spPr>
          <a:xfrm>
            <a:off x="5479085" y="138989"/>
            <a:ext cx="1031443" cy="15361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구름 3">
            <a:extLst>
              <a:ext uri="{FF2B5EF4-FFF2-40B4-BE49-F238E27FC236}">
                <a16:creationId xmlns:a16="http://schemas.microsoft.com/office/drawing/2014/main" id="{B99CE844-5A2A-431F-B9D0-C725484F61DF}"/>
              </a:ext>
            </a:extLst>
          </p:cNvPr>
          <p:cNvSpPr/>
          <p:nvPr/>
        </p:nvSpPr>
        <p:spPr>
          <a:xfrm>
            <a:off x="4136745" y="1729171"/>
            <a:ext cx="3716121" cy="226771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780F7-9D50-445E-B2C4-C1E9D723387A}"/>
              </a:ext>
            </a:extLst>
          </p:cNvPr>
          <p:cNvSpPr txBox="1"/>
          <p:nvPr/>
        </p:nvSpPr>
        <p:spPr>
          <a:xfrm>
            <a:off x="4710989" y="2403527"/>
            <a:ext cx="2450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주요목표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0010D-6C1B-4556-B579-D19780D3FABE}"/>
              </a:ext>
            </a:extLst>
          </p:cNvPr>
          <p:cNvSpPr txBox="1"/>
          <p:nvPr/>
        </p:nvSpPr>
        <p:spPr>
          <a:xfrm>
            <a:off x="3054096" y="4927271"/>
            <a:ext cx="56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2F993-1DFC-4274-85D8-A90DFE47A0C0}"/>
              </a:ext>
            </a:extLst>
          </p:cNvPr>
          <p:cNvSpPr txBox="1"/>
          <p:nvPr/>
        </p:nvSpPr>
        <p:spPr>
          <a:xfrm>
            <a:off x="2812694" y="4327107"/>
            <a:ext cx="6566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＜빅데이터</a:t>
            </a:r>
            <a:r>
              <a:rPr lang="en-US" altLang="ko-KR" sz="2400" dirty="0"/>
              <a:t>, </a:t>
            </a:r>
            <a:r>
              <a:rPr lang="ko-KR" altLang="en-US" sz="2400" dirty="0"/>
              <a:t>인공지능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등의 기술을 바탕으로 데이터를 수집하고 분석하여 새로운 서비스나 제품을 개발하여　기존 서비스나 제품을 개선하여 경쟁력을 </a:t>
            </a:r>
            <a:r>
              <a:rPr lang="ko-KR" altLang="en-US" sz="2400" dirty="0" err="1"/>
              <a:t>확보하는것</a:t>
            </a:r>
            <a:r>
              <a:rPr lang="ko-KR" altLang="en-US" sz="2400" dirty="0"/>
              <a:t>！＞</a:t>
            </a:r>
          </a:p>
        </p:txBody>
      </p:sp>
    </p:spTree>
    <p:extLst>
      <p:ext uri="{BB962C8B-B14F-4D97-AF65-F5344CB8AC3E}">
        <p14:creationId xmlns:p14="http://schemas.microsoft.com/office/powerpoint/2010/main" val="45117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0690E9-D190-4721-BA4E-FFA18A86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87" y="0"/>
            <a:ext cx="122155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8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0F581D-4BE6-472D-A01D-29691A88074B}"/>
              </a:ext>
            </a:extLst>
          </p:cNvPr>
          <p:cNvCxnSpPr>
            <a:cxnSpLocks/>
          </p:cNvCxnSpPr>
          <p:nvPr/>
        </p:nvCxnSpPr>
        <p:spPr>
          <a:xfrm>
            <a:off x="409699" y="647205"/>
            <a:ext cx="1088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099C5E-15D8-44AE-9F81-3923DE0AB41B}"/>
              </a:ext>
            </a:extLst>
          </p:cNvPr>
          <p:cNvSpPr txBox="1"/>
          <p:nvPr/>
        </p:nvSpPr>
        <p:spPr>
          <a:xfrm>
            <a:off x="409699" y="160317"/>
            <a:ext cx="625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예림</a:t>
            </a:r>
            <a:r>
              <a:rPr lang="en-US" altLang="ko-KR" dirty="0"/>
              <a:t>: </a:t>
            </a:r>
            <a:r>
              <a:rPr lang="ko-KR" altLang="en-US" dirty="0"/>
              <a:t>데이터 산업 전체 시장 규모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0E28AE-831F-4EF3-9341-3E69D3B4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5" y="1191613"/>
            <a:ext cx="10876081" cy="4288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9FD300-EF91-4650-A4DD-B17BBB25C35E}"/>
              </a:ext>
            </a:extLst>
          </p:cNvPr>
          <p:cNvSpPr txBox="1"/>
          <p:nvPr/>
        </p:nvSpPr>
        <p:spPr>
          <a:xfrm>
            <a:off x="0" y="6304002"/>
            <a:ext cx="6576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출처：</a:t>
            </a:r>
            <a:r>
              <a:rPr lang="en-US" altLang="ko-KR" sz="1000" dirty="0"/>
              <a:t> </a:t>
            </a:r>
            <a:r>
              <a:rPr lang="en-US" altLang="ko-KR" sz="1000" dirty="0">
                <a:hlinkClick r:id="rId3"/>
              </a:rPr>
              <a:t>https://kosis.kr/statHtml/statHtml.do?orgId=127&amp;tblId=DT_127004N_000&amp;vw_cd=MT_ZTITLE&amp;list_id=127_127004_A01_001&amp;seqNo=&amp;lang_mode=ko&amp;language=kor&amp;obj_var_id=&amp;itm_id=&amp;conn_path=MT_ZTITLE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8098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0F581D-4BE6-472D-A01D-29691A88074B}"/>
              </a:ext>
            </a:extLst>
          </p:cNvPr>
          <p:cNvCxnSpPr>
            <a:cxnSpLocks/>
          </p:cNvCxnSpPr>
          <p:nvPr/>
        </p:nvCxnSpPr>
        <p:spPr>
          <a:xfrm>
            <a:off x="409699" y="647205"/>
            <a:ext cx="1088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099C5E-15D8-44AE-9F81-3923DE0AB41B}"/>
              </a:ext>
            </a:extLst>
          </p:cNvPr>
          <p:cNvSpPr txBox="1"/>
          <p:nvPr/>
        </p:nvSpPr>
        <p:spPr>
          <a:xfrm>
            <a:off x="409698" y="160317"/>
            <a:ext cx="672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예림</a:t>
            </a:r>
            <a:r>
              <a:rPr lang="en-US" altLang="ko-KR" dirty="0"/>
              <a:t>: </a:t>
            </a:r>
            <a:r>
              <a:rPr lang="ko-KR" altLang="en-US" dirty="0"/>
              <a:t>데이터 판매 및 제공 서비스업의 수익기반별 시장규모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DEA480-9C57-4DF5-8F73-B3BB7096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71" y="1398461"/>
            <a:ext cx="10701119" cy="3883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78309-E0D9-4BF7-9484-74AA44743096}"/>
              </a:ext>
            </a:extLst>
          </p:cNvPr>
          <p:cNvSpPr txBox="1"/>
          <p:nvPr/>
        </p:nvSpPr>
        <p:spPr>
          <a:xfrm>
            <a:off x="124358" y="6210795"/>
            <a:ext cx="61228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출처：</a:t>
            </a:r>
            <a:r>
              <a:rPr lang="en-US" altLang="ko-KR" sz="900" dirty="0"/>
              <a:t> </a:t>
            </a:r>
            <a:r>
              <a:rPr lang="en-US" altLang="ko-KR" sz="900" dirty="0">
                <a:hlinkClick r:id="rId3"/>
              </a:rPr>
              <a:t>https://kosis.kr/statHtml/statHtml.do?orgId=127&amp;tblId=DT_127004N_000&amp;vw_cd=MT_ZTITLE&amp;list_id=127_127004_A01_001&amp;seqNo=&amp;lang_mode=ko&amp;language=kor&amp;obj_var_id=&amp;itm_id=&amp;conn_path=MT_ZTITLE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1017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0F581D-4BE6-472D-A01D-29691A88074B}"/>
              </a:ext>
            </a:extLst>
          </p:cNvPr>
          <p:cNvCxnSpPr>
            <a:cxnSpLocks/>
          </p:cNvCxnSpPr>
          <p:nvPr/>
        </p:nvCxnSpPr>
        <p:spPr>
          <a:xfrm>
            <a:off x="409699" y="647205"/>
            <a:ext cx="108837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099C5E-15D8-44AE-9F81-3923DE0AB41B}"/>
              </a:ext>
            </a:extLst>
          </p:cNvPr>
          <p:cNvSpPr txBox="1"/>
          <p:nvPr/>
        </p:nvSpPr>
        <p:spPr>
          <a:xfrm>
            <a:off x="409699" y="160317"/>
            <a:ext cx="625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예림</a:t>
            </a:r>
            <a:r>
              <a:rPr lang="en-US" altLang="ko-KR" dirty="0"/>
              <a:t>: </a:t>
            </a:r>
            <a:r>
              <a:rPr lang="ko-KR" altLang="en-US" dirty="0"/>
              <a:t>데이터 구축 및 컨설팅 서비스업 영역별 시장규모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22EA54-1CEA-4E95-92DE-EEA825D7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83475"/>
            <a:ext cx="11325225" cy="425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7AB1F3-3E1F-488D-BAC9-0A7CF82B1548}"/>
              </a:ext>
            </a:extLst>
          </p:cNvPr>
          <p:cNvSpPr txBox="1"/>
          <p:nvPr/>
        </p:nvSpPr>
        <p:spPr>
          <a:xfrm>
            <a:off x="87831" y="6236018"/>
            <a:ext cx="60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출처：</a:t>
            </a:r>
            <a:r>
              <a:rPr lang="en-US" altLang="ko-KR" sz="800" dirty="0"/>
              <a:t> </a:t>
            </a:r>
            <a:r>
              <a:rPr lang="en-US" altLang="ko-KR" sz="800" dirty="0">
                <a:hlinkClick r:id="rId3"/>
              </a:rPr>
              <a:t>https://kosis.kr/statHtml/statHtml.do?orgId=127&amp;tblId=DT_127004N_000&amp;vw_cd=MT_ZTITLE&amp;list_id=127_127004_A01_001&amp;seqNo=&amp;lang_mode=ko&amp;language=kor&amp;obj_var_id=&amp;itm_id=&amp;conn_path=MT_ZTITLE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2635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793</Words>
  <Application>Microsoft Office PowerPoint</Application>
  <PresentationFormat>와이드스크린</PresentationFormat>
  <Paragraphs>85</Paragraphs>
  <Slides>39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HY헤드라인M</vt:lpstr>
      <vt:lpstr>KoPub바탕체 Light</vt:lpstr>
      <vt:lpstr>NotoSansKR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desktop</dc:creator>
  <cp:lastModifiedBy>desktop</cp:lastModifiedBy>
  <cp:revision>16</cp:revision>
  <dcterms:created xsi:type="dcterms:W3CDTF">2024-01-30T02:02:56Z</dcterms:created>
  <dcterms:modified xsi:type="dcterms:W3CDTF">2024-01-30T05:58:32Z</dcterms:modified>
</cp:coreProperties>
</file>